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94500" cy="99187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iddels stil 1 - aks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iddels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DA37D80-6434-44D0-A028-1B22A696006F}" styleName="Lys stil 3 - aks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>
      <p:cViewPr varScale="1">
        <p:scale>
          <a:sx n="137" d="100"/>
          <a:sy n="137" d="100"/>
        </p:scale>
        <p:origin x="1458" y="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3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934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34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1AAA274C-C18B-471C-B136-05E3E969ACDB}" type="datetimeFigureOut">
              <a:rPr lang="nb-NO" smtClean="0"/>
              <a:t>22.06.2018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21044"/>
            <a:ext cx="2944283" cy="495934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4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7FAE8736-FD28-422D-AC22-B758734E41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9690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934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4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5EE05D46-A085-4368-9371-6ED388A1FA2A}" type="datetimeFigureOut">
              <a:rPr lang="nb-NO" smtClean="0"/>
              <a:t>22.06.2018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8" tIns="45359" rIns="90718" bIns="4535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6"/>
          </a:xfrm>
          <a:prstGeom prst="rect">
            <a:avLst/>
          </a:prstGeom>
        </p:spPr>
        <p:txBody>
          <a:bodyPr vert="horz" lIns="90718" tIns="45359" rIns="90718" bIns="45359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944283" cy="495934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4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2A19B9A2-9D7E-419C-A418-4392A8528A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11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2100" cy="371951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9B9A2-9D7E-419C-A418-4392A8528AB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7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2" name="Picture 10" descr="furuno_1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676400"/>
            <a:ext cx="8420100" cy="1371600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nb-NO" noProof="0"/>
              <a:t>Klikk for å redigere tittelstil</a:t>
            </a:r>
            <a:endParaRPr lang="en-US" altLang="ja-JP" noProof="0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6576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nb-NO" noProof="0"/>
              <a:t>Klikk for å redigere undertittelstil i malen</a:t>
            </a:r>
            <a:endParaRPr lang="en-US" altLang="ja-JP" noProof="0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65100" y="6537332"/>
            <a:ext cx="47879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000" dirty="0">
                <a:latin typeface="Tahoma" pitchFamily="34" charset="0"/>
                <a:ea typeface="ＭＳ 明朝" pitchFamily="49" charset="-128"/>
              </a:rPr>
              <a:t>Copyright © 2007 FURUNO ELECTRIC CO., LTD.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909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223125" y="609600"/>
            <a:ext cx="2270125" cy="5943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12750" y="609600"/>
            <a:ext cx="6645275" cy="59436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4544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2750" y="609600"/>
            <a:ext cx="9080500" cy="609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SmartArt 2"/>
          <p:cNvSpPr>
            <a:spLocks noGrp="1"/>
          </p:cNvSpPr>
          <p:nvPr>
            <p:ph type="dgm" idx="1"/>
          </p:nvPr>
        </p:nvSpPr>
        <p:spPr>
          <a:xfrm>
            <a:off x="412750" y="1524000"/>
            <a:ext cx="9080500" cy="5029200"/>
          </a:xfrm>
        </p:spPr>
        <p:txBody>
          <a:bodyPr/>
          <a:lstStyle/>
          <a:p>
            <a:r>
              <a:rPr lang="nb-NO"/>
              <a:t>Klikk ikonet for å legge til SmartArt-grafikk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>
          <a:xfrm>
            <a:off x="9328150" y="6613534"/>
            <a:ext cx="577850" cy="244475"/>
          </a:xfrm>
        </p:spPr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3920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tel, innhold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2750" y="609600"/>
            <a:ext cx="9080500" cy="609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2750" y="1524000"/>
            <a:ext cx="4457700" cy="5029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5035550" y="1524000"/>
            <a:ext cx="4457700" cy="24384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5035550" y="4114800"/>
            <a:ext cx="4457700" cy="24384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0"/>
          </p:nvPr>
        </p:nvSpPr>
        <p:spPr>
          <a:xfrm>
            <a:off x="9328150" y="6613534"/>
            <a:ext cx="577850" cy="244475"/>
          </a:xfrm>
        </p:spPr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0091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2750" y="609600"/>
            <a:ext cx="9080500" cy="609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12750" y="1524000"/>
            <a:ext cx="4457700" cy="5029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35550" y="1524000"/>
            <a:ext cx="4457700" cy="5029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>
          <a:xfrm>
            <a:off x="9328150" y="6613534"/>
            <a:ext cx="577850" cy="244475"/>
          </a:xfrm>
        </p:spPr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87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754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0" indent="0">
              <a:buNone/>
              <a:defRPr sz="1600"/>
            </a:lvl3pPr>
            <a:lvl4pPr marL="1371584" indent="0">
              <a:buNone/>
              <a:defRPr sz="1400"/>
            </a:lvl4pPr>
            <a:lvl5pPr marL="1828778" indent="0">
              <a:buNone/>
              <a:defRPr sz="1400"/>
            </a:lvl5pPr>
            <a:lvl6pPr marL="2285974" indent="0">
              <a:buNone/>
              <a:defRPr sz="1400"/>
            </a:lvl6pPr>
            <a:lvl7pPr marL="2743169" indent="0">
              <a:buNone/>
              <a:defRPr sz="1400"/>
            </a:lvl7pPr>
            <a:lvl8pPr marL="3200363" indent="0">
              <a:buNone/>
              <a:defRPr sz="1400"/>
            </a:lvl8pPr>
            <a:lvl9pPr marL="3657558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76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2750" y="1524000"/>
            <a:ext cx="4457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35550" y="1524000"/>
            <a:ext cx="4457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300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0" indent="0">
              <a:buNone/>
              <a:defRPr sz="1800" b="1"/>
            </a:lvl3pPr>
            <a:lvl4pPr marL="1371584" indent="0">
              <a:buNone/>
              <a:defRPr sz="1600" b="1"/>
            </a:lvl4pPr>
            <a:lvl5pPr marL="1828778" indent="0">
              <a:buNone/>
              <a:defRPr sz="1600" b="1"/>
            </a:lvl5pPr>
            <a:lvl6pPr marL="2285974" indent="0">
              <a:buNone/>
              <a:defRPr sz="1600" b="1"/>
            </a:lvl6pPr>
            <a:lvl7pPr marL="2743169" indent="0">
              <a:buNone/>
              <a:defRPr sz="1600" b="1"/>
            </a:lvl7pPr>
            <a:lvl8pPr marL="3200363" indent="0">
              <a:buNone/>
              <a:defRPr sz="1600" b="1"/>
            </a:lvl8pPr>
            <a:lvl9pPr marL="3657558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0" indent="0">
              <a:buNone/>
              <a:defRPr sz="1800" b="1"/>
            </a:lvl3pPr>
            <a:lvl4pPr marL="1371584" indent="0">
              <a:buNone/>
              <a:defRPr sz="1600" b="1"/>
            </a:lvl4pPr>
            <a:lvl5pPr marL="1828778" indent="0">
              <a:buNone/>
              <a:defRPr sz="1600" b="1"/>
            </a:lvl5pPr>
            <a:lvl6pPr marL="2285974" indent="0">
              <a:buNone/>
              <a:defRPr sz="1600" b="1"/>
            </a:lvl6pPr>
            <a:lvl7pPr marL="2743169" indent="0">
              <a:buNone/>
              <a:defRPr sz="1600" b="1"/>
            </a:lvl7pPr>
            <a:lvl8pPr marL="3200363" indent="0">
              <a:buNone/>
              <a:defRPr sz="1600" b="1"/>
            </a:lvl8pPr>
            <a:lvl9pPr marL="3657558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688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03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655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0" indent="0">
              <a:buNone/>
              <a:defRPr sz="1000"/>
            </a:lvl3pPr>
            <a:lvl4pPr marL="1371584" indent="0">
              <a:buNone/>
              <a:defRPr sz="900"/>
            </a:lvl4pPr>
            <a:lvl5pPr marL="1828778" indent="0">
              <a:buNone/>
              <a:defRPr sz="900"/>
            </a:lvl5pPr>
            <a:lvl6pPr marL="2285974" indent="0">
              <a:buNone/>
              <a:defRPr sz="900"/>
            </a:lvl6pPr>
            <a:lvl7pPr marL="2743169" indent="0">
              <a:buNone/>
              <a:defRPr sz="900"/>
            </a:lvl7pPr>
            <a:lvl8pPr marL="3200363" indent="0">
              <a:buNone/>
              <a:defRPr sz="900"/>
            </a:lvl8pPr>
            <a:lvl9pPr marL="3657558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192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0" indent="0">
              <a:buNone/>
              <a:defRPr sz="2400"/>
            </a:lvl3pPr>
            <a:lvl4pPr marL="1371584" indent="0">
              <a:buNone/>
              <a:defRPr sz="2000"/>
            </a:lvl4pPr>
            <a:lvl5pPr marL="1828778" indent="0">
              <a:buNone/>
              <a:defRPr sz="2000"/>
            </a:lvl5pPr>
            <a:lvl6pPr marL="2285974" indent="0">
              <a:buNone/>
              <a:defRPr sz="2000"/>
            </a:lvl6pPr>
            <a:lvl7pPr marL="2743169" indent="0">
              <a:buNone/>
              <a:defRPr sz="2000"/>
            </a:lvl7pPr>
            <a:lvl8pPr marL="3200363" indent="0">
              <a:buNone/>
              <a:defRPr sz="2000"/>
            </a:lvl8pPr>
            <a:lvl9pPr marL="3657558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0" indent="0">
              <a:buNone/>
              <a:defRPr sz="1000"/>
            </a:lvl3pPr>
            <a:lvl4pPr marL="1371584" indent="0">
              <a:buNone/>
              <a:defRPr sz="900"/>
            </a:lvl4pPr>
            <a:lvl5pPr marL="1828778" indent="0">
              <a:buNone/>
              <a:defRPr sz="900"/>
            </a:lvl5pPr>
            <a:lvl6pPr marL="2285974" indent="0">
              <a:buNone/>
              <a:defRPr sz="900"/>
            </a:lvl6pPr>
            <a:lvl7pPr marL="2743169" indent="0">
              <a:buNone/>
              <a:defRPr sz="900"/>
            </a:lvl7pPr>
            <a:lvl8pPr marL="3200363" indent="0">
              <a:buNone/>
              <a:defRPr sz="900"/>
            </a:lvl8pPr>
            <a:lvl9pPr marL="3657558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013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 descr="furuno_1_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8150" y="6613534"/>
            <a:ext cx="577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AB1802D5-A8BE-4EC0-B831-D999C3B3B693}" type="slidenum">
              <a:rPr lang="nb-NO" smtClean="0"/>
              <a:t>‹#›</a:t>
            </a:fld>
            <a:endParaRPr lang="nb-NO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69902" y="6487364"/>
            <a:ext cx="47879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000" dirty="0">
                <a:latin typeface="Tahoma" pitchFamily="34" charset="0"/>
                <a:ea typeface="ＭＳ 明朝" pitchFamily="49" charset="-128"/>
              </a:rPr>
              <a:t>Copyright © 2007 FURUNO ELECTRIC CO., LTD. All Rights Reserved.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524000"/>
            <a:ext cx="9080500" cy="492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tekststiler i malen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609600"/>
            <a:ext cx="9080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tittelstil</a:t>
            </a:r>
            <a:endParaRPr lang="nb-NO" altLang="ja-JP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Helvetica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Tahoma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Tahoma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Tahoma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Tahoma" pitchFamily="34" charset="0"/>
          <a:ea typeface="ＭＳ Ｐゴシック" pitchFamily="34" charset="-128"/>
        </a:defRPr>
      </a:lvl5pPr>
      <a:lvl6pPr marL="457196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Tahoma" pitchFamily="34" charset="0"/>
          <a:ea typeface="ＭＳ Ｐゴシック" pitchFamily="34" charset="-128"/>
        </a:defRPr>
      </a:lvl6pPr>
      <a:lvl7pPr marL="91439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Tahoma" pitchFamily="34" charset="0"/>
          <a:ea typeface="ＭＳ Ｐゴシック" pitchFamily="34" charset="-128"/>
        </a:defRPr>
      </a:lvl7pPr>
      <a:lvl8pPr marL="1371584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Tahoma" pitchFamily="34" charset="0"/>
          <a:ea typeface="ＭＳ Ｐゴシック" pitchFamily="34" charset="-128"/>
        </a:defRPr>
      </a:lvl8pPr>
      <a:lvl9pPr marL="1828778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Tahoma" pitchFamily="34" charset="0"/>
          <a:ea typeface="ＭＳ Ｐゴシック" pitchFamily="34" charset="-128"/>
        </a:defRPr>
      </a:lvl9pPr>
    </p:titleStyle>
    <p:bodyStyle>
      <a:lvl1pPr marL="342896" indent="-342896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90000"/>
        <a:buFont typeface="Wingdings" pitchFamily="2" charset="2"/>
        <a:buChar char="u"/>
        <a:defRPr kumimoji="1" sz="2800">
          <a:solidFill>
            <a:schemeClr val="tx1"/>
          </a:solidFill>
          <a:latin typeface="Helvetica"/>
          <a:ea typeface="+mn-ea"/>
          <a:cs typeface="+mn-cs"/>
        </a:defRPr>
      </a:lvl1pPr>
      <a:lvl2pPr marL="742941" indent="-285747" algn="l" rtl="0" eaLnBrk="1" fontAlgn="ctr" hangingPunct="1">
        <a:spcBef>
          <a:spcPct val="20000"/>
        </a:spcBef>
        <a:spcAft>
          <a:spcPct val="0"/>
        </a:spcAft>
        <a:buClr>
          <a:srgbClr val="FF9933"/>
        </a:buClr>
        <a:buSzPct val="85000"/>
        <a:buFont typeface="Wingdings" pitchFamily="2" charset="2"/>
        <a:buChar char="Ø"/>
        <a:defRPr kumimoji="1" sz="2400">
          <a:solidFill>
            <a:schemeClr val="tx1"/>
          </a:solidFill>
          <a:latin typeface="Helvetica"/>
          <a:ea typeface="+mn-ea"/>
        </a:defRPr>
      </a:lvl2pPr>
      <a:lvl3pPr marL="1142986" indent="-228596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75000"/>
        <a:buFont typeface="Wingdings" pitchFamily="2" charset="2"/>
        <a:buChar char="u"/>
        <a:defRPr kumimoji="1" sz="2000">
          <a:solidFill>
            <a:schemeClr val="tx1"/>
          </a:solidFill>
          <a:latin typeface="Helvetica"/>
          <a:ea typeface="+mn-ea"/>
        </a:defRPr>
      </a:lvl3pPr>
      <a:lvl4pPr marL="1600182" indent="-228596" algn="l" rtl="0" eaLnBrk="1" fontAlgn="ctr" hangingPunct="1">
        <a:spcBef>
          <a:spcPct val="20000"/>
        </a:spcBef>
        <a:spcAft>
          <a:spcPct val="0"/>
        </a:spcAft>
        <a:buClr>
          <a:srgbClr val="FF9933"/>
        </a:buClr>
        <a:buSzPct val="75000"/>
        <a:buFont typeface="Wingdings" pitchFamily="2" charset="2"/>
        <a:buChar char="Ø"/>
        <a:defRPr kumimoji="1">
          <a:solidFill>
            <a:schemeClr val="tx1"/>
          </a:solidFill>
          <a:latin typeface="Helvetica"/>
          <a:ea typeface="+mn-ea"/>
        </a:defRPr>
      </a:lvl4pPr>
      <a:lvl5pPr marL="2057376" indent="-228596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65000"/>
        <a:buFont typeface="Wingdings" pitchFamily="2" charset="2"/>
        <a:buChar char="u"/>
        <a:defRPr kumimoji="1" sz="1600">
          <a:solidFill>
            <a:schemeClr val="tx1"/>
          </a:solidFill>
          <a:latin typeface="Helvetica"/>
          <a:ea typeface="+mn-ea"/>
        </a:defRPr>
      </a:lvl5pPr>
      <a:lvl6pPr marL="2514571" indent="-228596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65000"/>
        <a:buFont typeface="Wingdings" pitchFamily="2" charset="2"/>
        <a:buChar char="u"/>
        <a:defRPr kumimoji="1" sz="1600">
          <a:solidFill>
            <a:schemeClr val="tx1"/>
          </a:solidFill>
          <a:latin typeface="+mn-lt"/>
          <a:ea typeface="+mn-ea"/>
        </a:defRPr>
      </a:lvl6pPr>
      <a:lvl7pPr marL="2971766" indent="-228596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65000"/>
        <a:buFont typeface="Wingdings" pitchFamily="2" charset="2"/>
        <a:buChar char="u"/>
        <a:defRPr kumimoji="1" sz="1600">
          <a:solidFill>
            <a:schemeClr val="tx1"/>
          </a:solidFill>
          <a:latin typeface="+mn-lt"/>
          <a:ea typeface="+mn-ea"/>
        </a:defRPr>
      </a:lvl7pPr>
      <a:lvl8pPr marL="3428960" indent="-228596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65000"/>
        <a:buFont typeface="Wingdings" pitchFamily="2" charset="2"/>
        <a:buChar char="u"/>
        <a:defRPr kumimoji="1" sz="1600">
          <a:solidFill>
            <a:schemeClr val="tx1"/>
          </a:solidFill>
          <a:latin typeface="+mn-lt"/>
          <a:ea typeface="+mn-ea"/>
        </a:defRPr>
      </a:lvl8pPr>
      <a:lvl9pPr marL="3886155" indent="-228596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65000"/>
        <a:buFont typeface="Wingdings" pitchFamily="2" charset="2"/>
        <a:buChar char="u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0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4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8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4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9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3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8" algn="l" defTabSz="9143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699910"/>
              </p:ext>
            </p:extLst>
          </p:nvPr>
        </p:nvGraphicFramePr>
        <p:xfrm>
          <a:off x="894920" y="789844"/>
          <a:ext cx="8064895" cy="560102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232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562">
                <a:tc>
                  <a:txBody>
                    <a:bodyPr/>
                    <a:lstStyle/>
                    <a:p>
                      <a:pPr algn="r"/>
                      <a:r>
                        <a:rPr lang="nb-NO" sz="110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TimeZero</a:t>
                      </a:r>
                      <a:r>
                        <a:rPr lang="nb-NO" sz="11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v3 produkt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Professional </a:t>
                      </a:r>
                      <a:r>
                        <a:rPr lang="nb-NO" sz="1100" baseline="300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Navigator </a:t>
                      </a:r>
                      <a:r>
                        <a:rPr lang="nb-NO" sz="1100" baseline="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Wide</a:t>
                      </a:r>
                      <a:endParaRPr lang="nb-NO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Navigator</a:t>
                      </a:r>
                      <a:r>
                        <a:rPr lang="nb-NO" sz="11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nb-NO" sz="110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MegaWide</a:t>
                      </a:r>
                      <a:endParaRPr lang="nb-NO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970">
                <a:tc>
                  <a:txBody>
                    <a:bodyPr/>
                    <a:lstStyle/>
                    <a:p>
                      <a:pPr algn="r"/>
                      <a:r>
                        <a:rPr lang="nb-NO" sz="10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Nykjøp pris</a:t>
                      </a:r>
                      <a:r>
                        <a:rPr lang="nb-NO" sz="10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=&gt;</a:t>
                      </a:r>
                      <a:endParaRPr lang="nb-NO" sz="10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17 400,-</a:t>
                      </a:r>
                    </a:p>
                    <a:p>
                      <a:pPr algn="ctr"/>
                      <a:r>
                        <a:rPr lang="nb-NO" sz="600" b="0" i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(ms206006)</a:t>
                      </a:r>
                      <a:endParaRPr lang="nb-NO" sz="1000" b="0" i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5 900,-</a:t>
                      </a:r>
                      <a:endParaRPr lang="nb-NO" sz="800" b="1" i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nb-NO" sz="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s-IS" sz="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ms205050)</a:t>
                      </a:r>
                      <a:endParaRPr lang="nb-NO" sz="6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8 200,-</a:t>
                      </a:r>
                      <a:endParaRPr lang="nb-NO" sz="1200" b="1" i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nb-NO" sz="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s-IS" sz="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ms206001)</a:t>
                      </a:r>
                      <a:endParaRPr lang="nb-NO" sz="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PBG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modul </a:t>
                      </a:r>
                      <a:r>
                        <a:rPr lang="nb-NO" sz="800" b="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(Personlig Bunn-Generator)</a:t>
                      </a:r>
                      <a:endParaRPr lang="nb-NO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17 400,-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(ms206007)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S63 kart modul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17 400,-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(ms206008)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S57 kart modul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inkludert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2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.-anlegg ombord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8 700,- </a:t>
                      </a:r>
                      <a:r>
                        <a:rPr lang="nb-NO" sz="800" baseline="300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1)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(ms206014)</a:t>
                      </a:r>
                      <a:endParaRPr lang="nb-NO" sz="800" i="1" baseline="30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2 900,- </a:t>
                      </a:r>
                      <a:r>
                        <a:rPr lang="nb-NO" sz="800" baseline="300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1)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(ms206005)</a:t>
                      </a:r>
                      <a:endParaRPr lang="nb-NO" sz="800" baseline="30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2</a:t>
                      </a: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900,- </a:t>
                      </a:r>
                      <a:r>
                        <a:rPr lang="nb-NO" sz="800" baseline="300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1)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(ms206005)</a:t>
                      </a:r>
                      <a:endParaRPr lang="nb-NO" sz="800" baseline="30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Kontorutgave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5 800,-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(ms206010)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WASSP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modul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9 700,- </a:t>
                      </a:r>
                      <a:r>
                        <a:rPr lang="nb-NO" sz="800" baseline="300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4) </a:t>
                      </a:r>
                      <a:r>
                        <a:rPr lang="nb-NO" sz="800" i="1" baseline="-25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(ms205236)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marL="0" marR="0" lvl="0" indent="0" algn="l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DFF3D modul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9 700,- </a:t>
                      </a:r>
                      <a:r>
                        <a:rPr lang="nb-NO" sz="800" baseline="300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4) </a:t>
                      </a:r>
                      <a:r>
                        <a:rPr lang="nb-NO" sz="800" i="1" baseline="-25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ms205051)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marL="0" marR="0" lvl="0" indent="0" algn="l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1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Voyage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Data Recorder Modul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17 400,-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(ms206009)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marL="0" marR="0" lvl="0" indent="0" algn="l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Furuno Radar modul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inkludert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5 800,-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(ms206002)</a:t>
                      </a:r>
                      <a:endParaRPr lang="nb-NO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5 800,-</a:t>
                      </a:r>
                      <a:r>
                        <a:rPr lang="nb-NO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(ms206002)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marL="0" marR="0" lvl="0" indent="0" algn="l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Furuno Ekkolodd modul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5</a:t>
                      </a: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800,-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(ms205237)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5 800,-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(ms205237)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5 800,-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(ms205237)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AIS modul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inkludert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inkludert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inkludert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4239">
                <a:tc>
                  <a:txBody>
                    <a:bodyPr/>
                    <a:lstStyle/>
                    <a:p>
                      <a:pPr algn="l"/>
                      <a:endParaRPr lang="nb-NO" sz="3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sz="3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sz="3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sz="3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Oppgradering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fra </a:t>
                      </a:r>
                      <a:r>
                        <a:rPr lang="nb-NO" sz="800" b="1" baseline="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TimeZero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v1/v2 til v3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8 700,-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(ms206011)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1 740,-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(ms206003)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1 740,-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(ms206003)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Oppgradering fra </a:t>
                      </a:r>
                      <a:r>
                        <a:rPr lang="nb-NO" sz="800" b="1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MaxSea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v12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19 900,-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(ms206012)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2 320,-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(ms205059)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4 640,-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(ms206004)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Oppgradering fra </a:t>
                      </a:r>
                      <a:r>
                        <a:rPr lang="nb-NO" sz="800" b="1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TimeZero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Navigator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15 600,-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(ms206013)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Oppgradering fra annen fiskeriplotter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24 500,-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(ms205134)</a:t>
                      </a:r>
                      <a:endParaRPr lang="nb-NO" sz="800" baseline="30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105">
                <a:tc>
                  <a:txBody>
                    <a:bodyPr/>
                    <a:lstStyle/>
                    <a:p>
                      <a:pPr algn="l"/>
                      <a:endParaRPr lang="nb-NO" sz="3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sz="3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sz="3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sz="3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Kartområde</a:t>
                      </a:r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nb-NO" sz="800" b="1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Wide</a:t>
                      </a:r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) </a:t>
                      </a:r>
                      <a:r>
                        <a:rPr lang="nb-NO" sz="800" b="1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inkl</a:t>
                      </a:r>
                      <a:r>
                        <a:rPr lang="nb-NO" sz="8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på Navigator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3 480,-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(ms205057)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3 480,-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(ms205057)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3 480,-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(ms205057)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Kartområde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nb-NO" sz="800" b="1" baseline="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MegaWide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) </a:t>
                      </a:r>
                      <a:r>
                        <a:rPr lang="nb-NO" sz="800" b="1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inkl</a:t>
                      </a:r>
                      <a:r>
                        <a:rPr lang="nb-NO" sz="8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på Navigator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6 960,-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(ms205118)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6 960,-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(ms205118)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6</a:t>
                      </a: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960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(ms205118)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Kartområde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oppgradering (</a:t>
                      </a:r>
                      <a:r>
                        <a:rPr lang="nb-NO" sz="800" b="1" baseline="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Wide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</a:t>
                      </a: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740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(ms205056)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</a:t>
                      </a: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740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(ms205056)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</a:t>
                      </a: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740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(ms205056)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Kartområde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oppgradering (</a:t>
                      </a:r>
                      <a:r>
                        <a:rPr lang="nb-NO" sz="800" b="1" baseline="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MegaWide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3</a:t>
                      </a: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480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(ms206016)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3 480,-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(ms206016)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3</a:t>
                      </a: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480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(ms206016)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Høyoppløselig flyfoto-område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1 160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(ms205064)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1 160,-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(ms205064)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1 160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 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(ms205064)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Maskinvare</a:t>
                      </a:r>
                      <a:r>
                        <a:rPr lang="nb-NO" sz="800" b="1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-  Mini EBOX v1 – (24V)  </a:t>
                      </a:r>
                      <a:endParaRPr lang="nb-NO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aseline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16 790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(ms205251)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14 700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(ms205251)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14 700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(ms205251)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1967">
                <a:tc>
                  <a:txBody>
                    <a:bodyPr/>
                    <a:lstStyle/>
                    <a:p>
                      <a:pPr algn="l"/>
                      <a:r>
                        <a:rPr lang="nb-NO" sz="800" b="1" dirty="0">
                          <a:latin typeface="Helvetica" charset="0"/>
                          <a:ea typeface="Helvetica" charset="0"/>
                          <a:cs typeface="Helvetica" charset="0"/>
                        </a:rPr>
                        <a:t>Maskinvare - Micro BOX v3 – (24V)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19 900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(ms205250)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19 900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(ms205250)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19 900</a:t>
                      </a:r>
                      <a:r>
                        <a:rPr lang="nb-NO" sz="8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,-</a:t>
                      </a:r>
                      <a:r>
                        <a:rPr lang="nb-NO" sz="800" i="1" baseline="-25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(ms205250)</a:t>
                      </a:r>
                      <a:endParaRPr lang="nb-NO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2792760" y="6453336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700" baseline="30000" dirty="0">
                <a:latin typeface="Helvetica" charset="0"/>
                <a:ea typeface="Helvetica" charset="0"/>
                <a:cs typeface="Helvetica" charset="0"/>
              </a:rPr>
              <a:t>1)</a:t>
            </a:r>
            <a:r>
              <a:rPr lang="nb-NO" sz="700" dirty="0">
                <a:latin typeface="Helvetica" charset="0"/>
                <a:ea typeface="Helvetica" charset="0"/>
                <a:cs typeface="Helvetica" charset="0"/>
              </a:rPr>
              <a:t> : Inkluderer de samme kartene og modulene som hovedprogrammet  </a:t>
            </a:r>
            <a:r>
              <a:rPr lang="nb-NO" sz="700" baseline="30000" dirty="0">
                <a:latin typeface="Helvetica" charset="0"/>
                <a:ea typeface="Helvetica" charset="0"/>
                <a:cs typeface="Helvetica" charset="0"/>
              </a:rPr>
              <a:t>2) </a:t>
            </a:r>
            <a:r>
              <a:rPr lang="nb-NO" sz="700" dirty="0">
                <a:latin typeface="Helvetica" charset="0"/>
                <a:ea typeface="Helvetica" charset="0"/>
                <a:cs typeface="Helvetica" charset="0"/>
              </a:rPr>
              <a:t>: Kart og flyfoto kommer i tillegg  </a:t>
            </a:r>
            <a:r>
              <a:rPr lang="nb-NO" sz="700" baseline="30000" dirty="0">
                <a:latin typeface="Helvetica" charset="0"/>
                <a:ea typeface="Helvetica" charset="0"/>
                <a:cs typeface="Helvetica" charset="0"/>
              </a:rPr>
              <a:t>3) </a:t>
            </a:r>
            <a:r>
              <a:rPr lang="nb-NO" sz="700" dirty="0">
                <a:latin typeface="Helvetica" charset="0"/>
                <a:ea typeface="Helvetica" charset="0"/>
                <a:cs typeface="Helvetica" charset="0"/>
              </a:rPr>
              <a:t>: Per år   - : Ikke </a:t>
            </a:r>
            <a:r>
              <a:rPr lang="nb-NO" sz="700" dirty="0" smtClean="0">
                <a:latin typeface="Helvetica" charset="0"/>
                <a:ea typeface="Helvetica" charset="0"/>
                <a:cs typeface="Helvetica" charset="0"/>
              </a:rPr>
              <a:t>mulig   </a:t>
            </a:r>
            <a:r>
              <a:rPr lang="nb-NO" sz="700" baseline="30000" dirty="0">
                <a:latin typeface="Helvetica" charset="0"/>
                <a:ea typeface="Helvetica" charset="0"/>
                <a:cs typeface="Helvetica" charset="0"/>
              </a:rPr>
              <a:t>4</a:t>
            </a:r>
            <a:r>
              <a:rPr lang="nb-NO" sz="700" baseline="30000" dirty="0" smtClean="0">
                <a:latin typeface="Helvetica" charset="0"/>
                <a:ea typeface="Helvetica" charset="0"/>
                <a:cs typeface="Helvetica" charset="0"/>
              </a:rPr>
              <a:t>) </a:t>
            </a:r>
            <a:r>
              <a:rPr lang="nb-NO" sz="700" dirty="0">
                <a:latin typeface="Helvetica" charset="0"/>
                <a:ea typeface="Helvetica" charset="0"/>
                <a:cs typeface="Helvetica" charset="0"/>
              </a:rPr>
              <a:t>: </a:t>
            </a:r>
            <a:r>
              <a:rPr lang="nb-NO" sz="700" dirty="0" smtClean="0">
                <a:latin typeface="Helvetica" charset="0"/>
                <a:ea typeface="Helvetica" charset="0"/>
                <a:cs typeface="Helvetica" charset="0"/>
              </a:rPr>
              <a:t>Forutsetter PBG modul</a:t>
            </a:r>
            <a:endParaRPr lang="nb-NO" sz="700" dirty="0">
              <a:latin typeface="Helvetica" charset="0"/>
              <a:ea typeface="Helvetica" charset="0"/>
              <a:cs typeface="Helvetica" charset="0"/>
            </a:endParaRPr>
          </a:p>
          <a:p>
            <a:pPr algn="r"/>
            <a:endParaRPr lang="nb-NO" sz="7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3728864" y="482067"/>
            <a:ext cx="2616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err="1"/>
              <a:t>TimeZero</a:t>
            </a:r>
            <a:r>
              <a:rPr lang="nb-NO" sz="1400" dirty="0"/>
              <a:t> prismatrise </a:t>
            </a:r>
            <a:r>
              <a:rPr lang="nb-NO" sz="1200" baseline="-25000" dirty="0"/>
              <a:t>rev. 01.12.2017</a:t>
            </a:r>
            <a:endParaRPr lang="nb-NO" baseline="-25000" dirty="0"/>
          </a:p>
        </p:txBody>
      </p:sp>
    </p:spTree>
    <p:extLst>
      <p:ext uri="{BB962C8B-B14F-4D97-AF65-F5344CB8AC3E}">
        <p14:creationId xmlns:p14="http://schemas.microsoft.com/office/powerpoint/2010/main" val="306920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ell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482599"/>
              </p:ext>
            </p:extLst>
          </p:nvPr>
        </p:nvGraphicFramePr>
        <p:xfrm>
          <a:off x="654320" y="657528"/>
          <a:ext cx="2786515" cy="5670110"/>
        </p:xfrm>
        <a:graphic>
          <a:graphicData uri="http://schemas.openxmlformats.org/drawingml/2006/table">
            <a:tbl>
              <a:tblPr/>
              <a:tblGrid>
                <a:gridCol w="2249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22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TimeZero</a:t>
                      </a:r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funksjonalitet</a:t>
                      </a:r>
                      <a:endParaRPr lang="nb-NO" sz="10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</a:t>
                      </a:r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ROF</a:t>
                      </a:r>
                      <a:endParaRPr lang="nb-NO" sz="7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</a:t>
                      </a:r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AVI</a:t>
                      </a:r>
                      <a:endParaRPr lang="nb-NO" sz="7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Operativsystem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Windows 7, 8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10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Operativsystem: Windows 98, XP, Vista</a:t>
                      </a: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81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Instrumenttilkobling:</a:t>
                      </a:r>
                      <a:b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NMEA0183, NMEA2000 eller </a:t>
                      </a:r>
                      <a:r>
                        <a:rPr lang="nb-NO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NavNet</a:t>
                      </a:r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nettverk</a:t>
                      </a: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Tilkobling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autopilot (NMEA0183)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TIMEZERO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kartmotor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(2D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3D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visning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med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ubegrenset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sømløshet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Utvidet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profesjonelt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brukergrensesnitt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“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Actionknapper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”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tilordne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funksjoner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knapp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Dag-,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kveld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natt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-modus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Generelle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verdenskart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(base map)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Generelle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verdens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3d-kart (base map)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mm3d Raster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eller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vektor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kartstøtte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Jeppesen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Navionics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eller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MapMedia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S57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støtte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TIMEZERO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PhotoFusion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logisk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sammensetning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flybilder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sjøkart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Dybdefarge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farge-overlegg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kartet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iht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dybde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Egendefinert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dybdefarge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EFE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Dybdeprofilvindu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peileverktøy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slepestrek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EFE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Egendefinerte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konturlinjer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EFE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Verdensdekkende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tidevannsgrafer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Tidevannstrøm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 Nord-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Amerika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Høyoppløselig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tidevannstrøm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(se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kartkatalog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EFE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EF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Høyoppløselige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flybilder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(se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kartkatalog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EFE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EF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Angre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gjør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om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funksjonalitet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Slepestreksopptak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med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fargebehandling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Gjennoppretting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historiske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slepestrek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Utvidet ruteplanlegging</a:t>
                      </a: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Grunnstøtningsalarm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sanntid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Sikkerhetssjekk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rute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Mistet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sensoralarm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Skrive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ruteplan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335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Tripptellersystem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varighet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distanse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hastighet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gj.snitt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hastighet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Ubegrenset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antall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merker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waypoint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ruter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82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Tegne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områder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sirkler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linjer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skrive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tekst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graphicFrame>
        <p:nvGraphicFramePr>
          <p:cNvPr id="33" name="Tabell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63603"/>
              </p:ext>
            </p:extLst>
          </p:nvPr>
        </p:nvGraphicFramePr>
        <p:xfrm>
          <a:off x="3626208" y="657528"/>
          <a:ext cx="2766951" cy="5723800"/>
        </p:xfrm>
        <a:graphic>
          <a:graphicData uri="http://schemas.openxmlformats.org/drawingml/2006/table">
            <a:tbl>
              <a:tblPr/>
              <a:tblGrid>
                <a:gridCol w="2233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725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 noProof="0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TimeZero</a:t>
                      </a:r>
                      <a:r>
                        <a:rPr lang="nb-NO" sz="10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funksjonalitet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3C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</a:t>
                      </a:r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ROF</a:t>
                      </a:r>
                      <a:endParaRPr lang="nb-NO" sz="7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3C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</a:t>
                      </a:r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AVI</a:t>
                      </a:r>
                      <a:endParaRPr lang="nb-NO" sz="7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3C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Lag-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merkebehandling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Hendelsesmerker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10800" marT="10800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Lagbehandlingssystem med grupperinger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Hendelsesmerke via skjerm/rulleball/mus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Simulering av Loran C og Decca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Overføring av ruter og merke til GPS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Navigasjonsloggbok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Søk etter stedsnavn i hele verden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Interessepunkter (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POIs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): Google PANORAMIO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POIs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importer egne 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geolokaliserte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bilder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POIs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ActiveCaptain</a:t>
                      </a:r>
                      <a:endParaRPr lang="nb-NO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Åpne værmeldingsfiler (GRIB)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Værmeldingsstjeneste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(nedbør, skydekke, lufttemp, vind, bølge, havstrømmer, lufttrykk)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Ocean Datatjeneste</a:t>
                      </a:r>
                      <a:b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(sjøtemperatur, sjøhøyde, algeforekomst)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Animasjon av 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værmeldingprognose</a:t>
                      </a:r>
                      <a:endParaRPr lang="nb-NO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171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Alarmer</a:t>
                      </a:r>
                      <a:b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(ankeralarm, CPA/TCPA alarm, dybdealarm ++)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AIS/ARPA detaljvindu (med målliste)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Grafisk CPA for AIS og MARPA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Utvidet AIS behandling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AIS-senter for å sette AIS-status</a:t>
                      </a:r>
                      <a:b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(oppankret, seiler 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osv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AIS meldingssenter (sende og motta meldinger)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AIS Online (global AIS 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vha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internett)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Alarmområder</a:t>
                      </a:r>
                      <a:b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(som kan trigge 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vha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AIS og ARPA mål)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Digital 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Selective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Calling (DSC) </a:t>
                      </a:r>
                      <a:b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 Over Board (MOB)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Fleet 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Tracking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("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PosRep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" 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filstøtte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Fiskebøyer</a:t>
                      </a:r>
                      <a:endParaRPr lang="nb-NO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AXIS IP kamera og video 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converter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støtte (styring og visning)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FLIR termisk kamera integrasjon</a:t>
                      </a:r>
                      <a:b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(M-Series - styring og visning)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Støtte for 3 skjermer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2217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Drivstoffsbehandling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(rekkevidde/rute/</a:t>
                      </a:r>
                      <a:r>
                        <a:rPr lang="nb-NO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dist</a:t>
                      </a:r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./tid)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graphicFrame>
        <p:nvGraphicFramePr>
          <p:cNvPr id="35" name="Tabell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330260"/>
              </p:ext>
            </p:extLst>
          </p:nvPr>
        </p:nvGraphicFramePr>
        <p:xfrm>
          <a:off x="6584348" y="657528"/>
          <a:ext cx="2756986" cy="5738410"/>
        </p:xfrm>
        <a:graphic>
          <a:graphicData uri="http://schemas.openxmlformats.org/drawingml/2006/table">
            <a:tbl>
              <a:tblPr/>
              <a:tblGrid>
                <a:gridCol w="222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TimeZero</a:t>
                      </a:r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funksjonalitet</a:t>
                      </a:r>
                      <a:endParaRPr lang="nb-NO" sz="10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3C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</a:t>
                      </a:r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ROF</a:t>
                      </a:r>
                      <a:endParaRPr lang="nb-NO" sz="7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3C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</a:t>
                      </a:r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AVI</a:t>
                      </a:r>
                      <a:endParaRPr lang="nb-NO" sz="7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499" marR="8499" marT="8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3C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Høyoppløselige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3D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databaser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kontakt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Furuno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Norge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AS)</a:t>
                      </a:r>
                    </a:p>
                  </a:txBody>
                  <a:tcPr marL="54000" marR="9248" marT="9248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VDR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funksjonalitet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(Voyage Data Recorder)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9283" marR="9283" marT="92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83" marR="9283" marT="92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S63 ENC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støtte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9283" marR="9283" marT="92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83" marR="9283" marT="92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9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WASSP Multi-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stråle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støtte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9283" marR="9283" marT="92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283" marR="9283" marT="92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930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Furuno DFF3D </a:t>
                      </a:r>
                      <a:r>
                        <a:rPr lang="nb-NO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multistråle</a:t>
                      </a:r>
                      <a:r>
                        <a:rPr lang="nb-N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støtte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283" marR="9283" marT="92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283" marR="9283" marT="92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088804"/>
                  </a:ext>
                </a:extLst>
              </a:tr>
              <a:tr h="1578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Furuno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Radar </a:t>
                      </a:r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modulen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inkluderer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støtte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for:</a:t>
                      </a:r>
                      <a:endParaRPr lang="nb-NO" sz="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NavNet</a:t>
                      </a:r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3D/</a:t>
                      </a:r>
                      <a:r>
                        <a:rPr lang="nb-NO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TZtouch</a:t>
                      </a:r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DRS FAR2XX7 radar</a:t>
                      </a: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283" marR="9283" marT="92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9283" marR="9283" marT="92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NavNet3D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kartserverfunksjon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Dele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kartlisens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NavNet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3D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NavNet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TZtouch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Synk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NavNet3D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NavNet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TZtouch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Full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radarskjermvisning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Radar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overlegg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kartet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Avanserte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ARPA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algoritmer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med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automatisk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ARPA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aktivering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alarmområder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8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Furuno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ekkolodd-modulen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inkluderer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støtte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for:</a:t>
                      </a:r>
                      <a:endParaRPr lang="nb-NO" sz="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DFF1, BBDS1, DFF1-UHD, DFF3 &amp; FCV1150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283" marR="9283" marT="92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FE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283" marR="9283" marT="92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F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25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Komplett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ekkodiagram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med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historikk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8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Routing </a:t>
                      </a:r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modulen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inluderer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endParaRPr lang="nb-NO" sz="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5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Automatisk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routing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iht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vind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bølger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strøm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283" marR="9283" marT="92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EFE00"/>
                    </a:solidFill>
                  </a:tcPr>
                </a:tc>
                <a:tc rowSpan="9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Isokroner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med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SailSet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overlegg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Alternativ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rute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Detalj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om routing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liste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Animasjon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vær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routing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Laylines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trenger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vindsensor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49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Polar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oppsett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: vise/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vind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SailSet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Justere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GRIB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værmeldingsfilene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Dynamisk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endring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visning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routing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78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PBG </a:t>
                      </a:r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modulen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inkluderer</a:t>
                      </a:r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endParaRPr lang="nb-NO" sz="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20902"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Fiskeri arbeidsområde med tydelige </a:t>
                      </a:r>
                      <a:r>
                        <a:rPr lang="nb-NO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justeringsmuligher</a:t>
                      </a:r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 dybdefarge og konturlinjer</a:t>
                      </a: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9283" marR="9283" marT="92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283" marR="9283" marT="92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Dynamisk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ekstra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kalkulasjon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dybdepunkt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Ubegrenset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fargeskala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diskre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fargevisning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Automatisk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oppdagelse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sletting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feil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PBG 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8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“3D”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kube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arbeidsområde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92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Dybdeverdier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vist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kartet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skala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laget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dybdedatabasen</a:t>
                      </a:r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4000" marR="9283" marT="9283" marB="1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graphicFrame>
        <p:nvGraphicFramePr>
          <p:cNvPr id="36" name="Tabell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201"/>
              </p:ext>
            </p:extLst>
          </p:nvPr>
        </p:nvGraphicFramePr>
        <p:xfrm>
          <a:off x="4520953" y="6523319"/>
          <a:ext cx="5112571" cy="2180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3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852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8049">
                <a:tc>
                  <a:txBody>
                    <a:bodyPr/>
                    <a:lstStyle/>
                    <a:p>
                      <a:pPr algn="ctr"/>
                      <a:r>
                        <a:rPr lang="nb-N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Helvetica" charset="0"/>
                        </a:rPr>
                        <a:t>✔</a:t>
                      </a:r>
                      <a:endParaRPr lang="nb-NO" sz="800" b="1" dirty="0">
                        <a:latin typeface="+mn-ea"/>
                        <a:ea typeface="+mn-ea"/>
                        <a:cs typeface="Helvetica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7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= Inkludert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7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nb-NO" sz="7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rgbClr val="FEF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7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=</a:t>
                      </a:r>
                      <a:r>
                        <a:rPr lang="nb-NO" sz="700" b="0" i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nb-NO" sz="7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Tilleggsmodul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z="7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endParaRPr lang="nb-NO" sz="7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7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= Ikke mulig         </a:t>
                      </a:r>
                      <a:r>
                        <a:rPr lang="nb-NO" sz="7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N</a:t>
                      </a:r>
                      <a:r>
                        <a:rPr lang="nb-NO" sz="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AVI</a:t>
                      </a:r>
                      <a:r>
                        <a:rPr lang="nb-NO" sz="7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 = Navigator    </a:t>
                      </a:r>
                      <a:r>
                        <a:rPr lang="nb-NO" sz="7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P</a:t>
                      </a:r>
                      <a:r>
                        <a:rPr lang="nb-NO" sz="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ROF</a:t>
                      </a:r>
                      <a:r>
                        <a:rPr lang="nb-NO" sz="7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 = Professional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758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Furuno">
  <a:themeElements>
    <a:clrScheme name="">
      <a:dk1>
        <a:srgbClr val="000000"/>
      </a:dk1>
      <a:lt1>
        <a:srgbClr val="FFFFFF"/>
      </a:lt1>
      <a:dk2>
        <a:srgbClr val="0F3CAA"/>
      </a:dk2>
      <a:lt2>
        <a:srgbClr val="B2B2B2"/>
      </a:lt2>
      <a:accent1>
        <a:srgbClr val="FFCC00"/>
      </a:accent1>
      <a:accent2>
        <a:srgbClr val="FF9933"/>
      </a:accent2>
      <a:accent3>
        <a:srgbClr val="FFFFFF"/>
      </a:accent3>
      <a:accent4>
        <a:srgbClr val="000000"/>
      </a:accent4>
      <a:accent5>
        <a:srgbClr val="FFE2AA"/>
      </a:accent5>
      <a:accent6>
        <a:srgbClr val="E78A2D"/>
      </a:accent6>
      <a:hlink>
        <a:srgbClr val="0F3CAA"/>
      </a:hlink>
      <a:folHlink>
        <a:srgbClr val="CC99FF"/>
      </a:folHlink>
    </a:clrScheme>
    <a:fontScheme name="defaul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Furuno Norge MAL</Template>
  <TotalTime>3296</TotalTime>
  <Words>1084</Words>
  <Application>Microsoft Office PowerPoint</Application>
  <PresentationFormat>A4 (210 x 297 mm)</PresentationFormat>
  <Paragraphs>352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10" baseType="lpstr">
      <vt:lpstr>ＭＳ 明朝</vt:lpstr>
      <vt:lpstr>ＭＳ Ｐゴシック</vt:lpstr>
      <vt:lpstr>Arial</vt:lpstr>
      <vt:lpstr>Calibri</vt:lpstr>
      <vt:lpstr>Helvetica</vt:lpstr>
      <vt:lpstr>Tahoma</vt:lpstr>
      <vt:lpstr>Wingdings</vt:lpstr>
      <vt:lpstr>TemaFuruno</vt:lpstr>
      <vt:lpstr>PowerPoint-presentasjon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Microsoft Office-bruker</dc:creator>
  <cp:keywords/>
  <dc:description/>
  <cp:lastModifiedBy>Marianne Hansen</cp:lastModifiedBy>
  <cp:revision>75</cp:revision>
  <cp:lastPrinted>2018-06-22T07:51:38Z</cp:lastPrinted>
  <dcterms:created xsi:type="dcterms:W3CDTF">2016-01-20T09:38:08Z</dcterms:created>
  <dcterms:modified xsi:type="dcterms:W3CDTF">2018-06-22T07:52:29Z</dcterms:modified>
  <cp:category/>
</cp:coreProperties>
</file>